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94" r:id="rId5"/>
    <p:sldId id="295" r:id="rId6"/>
    <p:sldId id="339" r:id="rId7"/>
    <p:sldId id="327" r:id="rId8"/>
    <p:sldId id="334" r:id="rId9"/>
    <p:sldId id="332" r:id="rId10"/>
    <p:sldId id="342" r:id="rId11"/>
    <p:sldId id="338" r:id="rId12"/>
    <p:sldId id="330" r:id="rId13"/>
    <p:sldId id="341" r:id="rId14"/>
    <p:sldId id="343" r:id="rId15"/>
    <p:sldId id="344" r:id="rId16"/>
    <p:sldId id="324" r:id="rId17"/>
    <p:sldId id="322" r:id="rId18"/>
    <p:sldId id="329"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DBCA50-F68F-B78E-D672-A07588BE633A}" name="Joseph Guzman" initials="JG" userId="S::joseph.guzman@student.csulb.edu::17ccc4ac-b72a-4c03-9511-790abe281be7" providerId="AD"/>
  <p188:author id="{55F402A2-C8C7-A38A-BBED-D27EE6CA928D}" name="Afzal Hakim" initials="AH" userId="S::afzal.hakim01@student.csulb.edu::ee081cca-c90c-49e4-a214-d12c9d0e9c2b" providerId="AD"/>
  <p188:author id="{D912B2D6-4B95-18EF-487D-B448ABFF2BE7}" name="Afzal Hakim-SA" initials="AH" userId="S::afzal.hakim-sa@csulb.edu::a3adb574-d381-40f7-ae67-7f05b31ea6d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3F9"/>
    <a:srgbClr val="898989"/>
    <a:srgbClr val="B04D31"/>
    <a:srgbClr val="0070C0"/>
    <a:srgbClr val="703713"/>
    <a:srgbClr val="260505"/>
    <a:srgbClr val="256DA1"/>
    <a:srgbClr val="1B4B6E"/>
    <a:srgbClr val="64692D"/>
    <a:srgbClr val="DAE09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81CFA-3C1B-3E47-2B9C-7EE5906B5757}" v="4" dt="2025-05-06T03:22:46.811"/>
    <p1510:client id="{0E17DB02-9D56-C7F4-E701-689F98EEA580}" v="187" dt="2025-05-05T01:34:25.099"/>
    <p1510:client id="{0F22AFD1-6F28-C261-C66D-89BCC2CC1091}" v="8" dt="2025-05-05T18:47:26.265"/>
    <p1510:client id="{0FDB811B-DFE0-B594-6DDB-3197753EA9CC}" v="269" dt="2025-05-05T22:56:03.972"/>
    <p1510:client id="{10FFE967-A7FF-1CE9-60EB-3C2CF2CFB55F}" v="28" dt="2025-05-06T03:18:10.950"/>
    <p1510:client id="{313603A8-7514-3A16-3862-A95BDC31DC88}" v="1298" dt="2025-05-06T01:27:38.200"/>
    <p1510:client id="{3A581079-CFFE-A82B-BC7E-10BD0E0B3376}" v="20" dt="2025-05-06T02:56:06.921"/>
    <p1510:client id="{6FD705AA-EF1D-4C8B-FADF-5D65B11880B5}" v="16" dt="2025-05-06T02:29:26.690"/>
    <p1510:client id="{C5C6C857-3490-1191-DCB2-25B125405BEF}" v="19" dt="2025-05-06T02:08:34.285"/>
    <p1510:client id="{CBA882F3-317E-C380-CDF7-BF91A36B8DDB}" v="7" dt="2025-05-05T20:44:35.170"/>
    <p1510:client id="{D54CEC84-D651-08A4-18F1-D4DA99D281CC}" v="3292" dt="2025-05-06T02:25:36.535"/>
    <p1510:client id="{FB1F8FE9-209C-823F-B6A3-4BBA175A55D7}" v="2" dt="2025-05-05T21:35:58.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5/8/2025</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371979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193DA-5F6F-7461-5AA8-0538904032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A634F-18FA-D470-DCBD-9948E6990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A6518-8915-CBDD-2583-61C21D3D51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1F0E42-D775-000F-50A7-FC1A9E117D02}"/>
              </a:ext>
            </a:extLst>
          </p:cNvPr>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173396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392FF-A614-86C8-1E5F-2BF740FE1A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95DA7-5BF6-ED46-484D-66AAE0154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12DD7-A7D0-B3B4-411A-0C771A174D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C5F954-C6B4-A332-1FDA-880DB134C276}"/>
              </a:ext>
            </a:extLst>
          </p:cNvPr>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323335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CC7C2-F302-4E85-CDD1-CACB10466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D46F1-E1DF-0931-E6F3-00DEEA5079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CB55F-6E60-77F5-AB5D-2D6A4963FD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D44D38-A356-A7C7-ED46-AF826FA10BEF}"/>
              </a:ext>
            </a:extLst>
          </p:cNvPr>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4241788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E75451-6A4B-484B-9ED1-353CCE25B0F4}"/>
              </a:ext>
            </a:extLst>
          </p:cNvPr>
          <p:cNvSpPr>
            <a:spLocks noGrp="1"/>
          </p:cNvSpPr>
          <p:nvPr/>
        </p:nvSpPr>
        <p:spPr>
          <a:xfrm>
            <a:off x="6991350" y="406400"/>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5000">
                <a:solidFill>
                  <a:srgbClr val="0070C0"/>
                </a:solidFill>
              </a:rPr>
              <a:t>Dr. Pill</a:t>
            </a:r>
          </a:p>
        </p:txBody>
      </p:sp>
      <p:sp>
        <p:nvSpPr>
          <p:cNvPr id="6" name="TextBox 2">
            <a:extLst>
              <a:ext uri="{FF2B5EF4-FFF2-40B4-BE49-F238E27FC236}">
                <a16:creationId xmlns:a16="http://schemas.microsoft.com/office/drawing/2014/main" id="{54CD7046-FA41-1BC3-7E76-F611611C75A2}"/>
              </a:ext>
            </a:extLst>
          </p:cNvPr>
          <p:cNvSpPr txBox="1"/>
          <p:nvPr/>
        </p:nvSpPr>
        <p:spPr>
          <a:xfrm>
            <a:off x="6988629" y="3864032"/>
            <a:ext cx="4179570" cy="368624"/>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sz="2500" kern="1200" spc="50" baseline="0">
                <a:solidFill>
                  <a:srgbClr val="898989"/>
                </a:solidFill>
              </a:rPr>
              <a:t>Automatic Pill Dispenser</a:t>
            </a:r>
          </a:p>
        </p:txBody>
      </p:sp>
    </p:spTree>
    <p:extLst>
      <p:ext uri="{BB962C8B-B14F-4D97-AF65-F5344CB8AC3E}">
        <p14:creationId xmlns:p14="http://schemas.microsoft.com/office/powerpoint/2010/main" val="1434196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AA366-9888-043A-933B-D0B466C04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D86B6-ADEF-4F38-413F-5B74D8B98BA7}"/>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439EE0DA-C551-EA64-357D-EDFF24D27806}"/>
              </a:ext>
            </a:extLst>
          </p:cNvPr>
          <p:cNvSpPr>
            <a:spLocks noGrp="1"/>
          </p:cNvSpPr>
          <p:nvPr>
            <p:ph type="sldNum" sz="quarter" idx="13"/>
          </p:nvPr>
        </p:nvSpPr>
        <p:spPr/>
        <p:txBody>
          <a:bodyPr/>
          <a:lstStyle/>
          <a:p>
            <a:fld id="{A49DFD55-3C28-40EF-9E31-A92D2E4017FF}" type="slidenum">
              <a:rPr lang="en-US" smtClean="0"/>
              <a:pPr/>
              <a:t>10</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63594694-25AE-AC21-D0FA-788A3F817F2E}"/>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3F88209E-D5FC-3982-20EF-DE79F7EF3C15}"/>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3" name="Picture 2" descr="A screenshot of a computer code&#10;&#10;AI-generated content may be incorrect.">
            <a:extLst>
              <a:ext uri="{FF2B5EF4-FFF2-40B4-BE49-F238E27FC236}">
                <a16:creationId xmlns:a16="http://schemas.microsoft.com/office/drawing/2014/main" id="{D8C0E806-E7B5-6F55-6116-5360108DB8F8}"/>
              </a:ext>
            </a:extLst>
          </p:cNvPr>
          <p:cNvPicPr>
            <a:picLocks noChangeAspect="1"/>
          </p:cNvPicPr>
          <p:nvPr/>
        </p:nvPicPr>
        <p:blipFill>
          <a:blip r:embed="rId3"/>
          <a:stretch>
            <a:fillRect/>
          </a:stretch>
        </p:blipFill>
        <p:spPr>
          <a:xfrm>
            <a:off x="511419" y="1720361"/>
            <a:ext cx="8695592" cy="4835769"/>
          </a:xfrm>
          <a:prstGeom prst="rect">
            <a:avLst/>
          </a:prstGeom>
        </p:spPr>
      </p:pic>
    </p:spTree>
    <p:extLst>
      <p:ext uri="{BB962C8B-B14F-4D97-AF65-F5344CB8AC3E}">
        <p14:creationId xmlns:p14="http://schemas.microsoft.com/office/powerpoint/2010/main" val="3052231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024FA-87B4-FA79-97DC-95CD884E7D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8A399-3968-79A2-A440-4DDA3560D885}"/>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3C966969-C4BB-8CA7-44F1-2D68F9E421A5}"/>
              </a:ext>
            </a:extLst>
          </p:cNvPr>
          <p:cNvSpPr>
            <a:spLocks noGrp="1"/>
          </p:cNvSpPr>
          <p:nvPr>
            <p:ph type="sldNum" sz="quarter" idx="13"/>
          </p:nvPr>
        </p:nvSpPr>
        <p:spPr/>
        <p:txBody>
          <a:bodyPr/>
          <a:lstStyle/>
          <a:p>
            <a:fld id="{A49DFD55-3C28-40EF-9E31-A92D2E4017FF}" type="slidenum">
              <a:rPr lang="en-US" smtClean="0"/>
              <a:pPr/>
              <a:t>11</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251224A5-D537-9D4C-F7FC-7C4C106D39EA}"/>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0CDA237B-0EFC-858B-A267-37FC3F8A245C}"/>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5" name="Picture 4" descr="A screenshot of a computer code&#10;&#10;AI-generated content may be incorrect.">
            <a:extLst>
              <a:ext uri="{FF2B5EF4-FFF2-40B4-BE49-F238E27FC236}">
                <a16:creationId xmlns:a16="http://schemas.microsoft.com/office/drawing/2014/main" id="{4DDB1A77-14D2-C2EC-C942-3C8152017896}"/>
              </a:ext>
            </a:extLst>
          </p:cNvPr>
          <p:cNvPicPr>
            <a:picLocks noChangeAspect="1"/>
          </p:cNvPicPr>
          <p:nvPr/>
        </p:nvPicPr>
        <p:blipFill>
          <a:blip r:embed="rId3"/>
          <a:stretch>
            <a:fillRect/>
          </a:stretch>
        </p:blipFill>
        <p:spPr>
          <a:xfrm>
            <a:off x="533466" y="4006307"/>
            <a:ext cx="7669974" cy="1997771"/>
          </a:xfrm>
          <a:prstGeom prst="rect">
            <a:avLst/>
          </a:prstGeom>
        </p:spPr>
      </p:pic>
      <p:pic>
        <p:nvPicPr>
          <p:cNvPr id="11" name="Picture 10" descr="A screen shot of a computer code&#10;&#10;AI-generated content may be incorrect.">
            <a:extLst>
              <a:ext uri="{FF2B5EF4-FFF2-40B4-BE49-F238E27FC236}">
                <a16:creationId xmlns:a16="http://schemas.microsoft.com/office/drawing/2014/main" id="{AA0CDB93-3E0D-F98C-655F-351ADAE19318}"/>
              </a:ext>
            </a:extLst>
          </p:cNvPr>
          <p:cNvPicPr>
            <a:picLocks noChangeAspect="1"/>
          </p:cNvPicPr>
          <p:nvPr/>
        </p:nvPicPr>
        <p:blipFill>
          <a:blip r:embed="rId4"/>
          <a:stretch>
            <a:fillRect/>
          </a:stretch>
        </p:blipFill>
        <p:spPr>
          <a:xfrm>
            <a:off x="531052" y="1716653"/>
            <a:ext cx="3238500" cy="2276475"/>
          </a:xfrm>
          <a:prstGeom prst="rect">
            <a:avLst/>
          </a:prstGeom>
        </p:spPr>
      </p:pic>
    </p:spTree>
    <p:extLst>
      <p:ext uri="{BB962C8B-B14F-4D97-AF65-F5344CB8AC3E}">
        <p14:creationId xmlns:p14="http://schemas.microsoft.com/office/powerpoint/2010/main" val="3480428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3DA9D-FD92-651A-99C6-083CA9924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DDFEB-243E-471A-28C3-524C91015C71}"/>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819A1FAA-8F0B-3733-168B-5F72552C3FCA}"/>
              </a:ext>
            </a:extLst>
          </p:cNvPr>
          <p:cNvSpPr>
            <a:spLocks noGrp="1"/>
          </p:cNvSpPr>
          <p:nvPr>
            <p:ph type="sldNum" sz="quarter" idx="13"/>
          </p:nvPr>
        </p:nvSpPr>
        <p:spPr/>
        <p:txBody>
          <a:bodyPr/>
          <a:lstStyle/>
          <a:p>
            <a:fld id="{A49DFD55-3C28-40EF-9E31-A92D2E4017FF}" type="slidenum">
              <a:rPr lang="en-US" smtClean="0"/>
              <a:pPr/>
              <a:t>12</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F5DF91A5-05A7-9E1A-0133-A6A7B824CE43}"/>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BB011762-89D0-2BF4-43E7-A2617B27371C}"/>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9" name="Picture 8" descr="A screenshot of a computer&#10;&#10;AI-generated content may be incorrect.">
            <a:extLst>
              <a:ext uri="{FF2B5EF4-FFF2-40B4-BE49-F238E27FC236}">
                <a16:creationId xmlns:a16="http://schemas.microsoft.com/office/drawing/2014/main" id="{6B28FC7C-008A-82F2-88C8-136B4E78C77A}"/>
              </a:ext>
            </a:extLst>
          </p:cNvPr>
          <p:cNvPicPr>
            <a:picLocks noChangeAspect="1"/>
          </p:cNvPicPr>
          <p:nvPr/>
        </p:nvPicPr>
        <p:blipFill>
          <a:blip r:embed="rId3"/>
          <a:stretch>
            <a:fillRect/>
          </a:stretch>
        </p:blipFill>
        <p:spPr>
          <a:xfrm>
            <a:off x="1956028" y="2194152"/>
            <a:ext cx="8279946" cy="3427639"/>
          </a:xfrm>
          <a:prstGeom prst="rect">
            <a:avLst/>
          </a:prstGeom>
        </p:spPr>
      </p:pic>
    </p:spTree>
    <p:extLst>
      <p:ext uri="{BB962C8B-B14F-4D97-AF65-F5344CB8AC3E}">
        <p14:creationId xmlns:p14="http://schemas.microsoft.com/office/powerpoint/2010/main" val="871822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002F-F781-D59E-14A3-F523FC2A1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5D50B-B66F-926B-97A6-557FBB6BA9D5}"/>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5D3E780E-A0B8-4E29-BD2F-EF87DE6D6EDC}"/>
              </a:ext>
            </a:extLst>
          </p:cNvPr>
          <p:cNvSpPr>
            <a:spLocks noGrp="1"/>
          </p:cNvSpPr>
          <p:nvPr>
            <p:ph type="sldNum" sz="quarter" idx="13"/>
          </p:nvPr>
        </p:nvSpPr>
        <p:spPr/>
        <p:txBody>
          <a:bodyPr/>
          <a:lstStyle/>
          <a:p>
            <a:fld id="{A49DFD55-3C28-40EF-9E31-A92D2E4017FF}" type="slidenum">
              <a:rPr lang="en-US" smtClean="0"/>
              <a:pPr/>
              <a:t>13</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6533ECF9-3F54-CB84-6980-1A01A34D3E13}"/>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70308FDC-BEFA-7717-599F-36DD2C574944}"/>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4" name="Picture 3">
            <a:extLst>
              <a:ext uri="{FF2B5EF4-FFF2-40B4-BE49-F238E27FC236}">
                <a16:creationId xmlns:a16="http://schemas.microsoft.com/office/drawing/2014/main" id="{614641D4-8694-2AB4-B448-9B160E573272}"/>
              </a:ext>
            </a:extLst>
          </p:cNvPr>
          <p:cNvPicPr>
            <a:picLocks noChangeAspect="1"/>
          </p:cNvPicPr>
          <p:nvPr/>
        </p:nvPicPr>
        <p:blipFill>
          <a:blip r:embed="rId3"/>
          <a:stretch>
            <a:fillRect/>
          </a:stretch>
        </p:blipFill>
        <p:spPr>
          <a:xfrm>
            <a:off x="555555" y="1747993"/>
            <a:ext cx="10326405" cy="4958227"/>
          </a:xfrm>
          <a:prstGeom prst="rect">
            <a:avLst/>
          </a:prstGeom>
        </p:spPr>
      </p:pic>
    </p:spTree>
    <p:extLst>
      <p:ext uri="{BB962C8B-B14F-4D97-AF65-F5344CB8AC3E}">
        <p14:creationId xmlns:p14="http://schemas.microsoft.com/office/powerpoint/2010/main" val="1674050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557385" y="881213"/>
            <a:ext cx="9971624" cy="748252"/>
          </a:xfrm>
        </p:spPr>
        <p:txBody>
          <a:bodyPr>
            <a:normAutofit/>
          </a:bodyPr>
          <a:lstStyle/>
          <a:p>
            <a:r>
              <a:rPr lang="en-US" sz="3600">
                <a:solidFill>
                  <a:schemeClr val="accent5">
                    <a:lumMod val="76000"/>
                  </a:schemeClr>
                </a:solidFill>
              </a:rPr>
              <a:t>Challenges and how we solved it</a:t>
            </a:r>
            <a:endParaRPr lang="en-US">
              <a:solidFill>
                <a:schemeClr val="accent5">
                  <a:lumMod val="76000"/>
                </a:schemeClr>
              </a:solidFill>
            </a:endParaRP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14</a:t>
            </a:fld>
            <a:endParaRPr lang="en-US"/>
          </a:p>
        </p:txBody>
      </p:sp>
      <p:sp>
        <p:nvSpPr>
          <p:cNvPr id="3" name="TextBox 2">
            <a:extLst>
              <a:ext uri="{FF2B5EF4-FFF2-40B4-BE49-F238E27FC236}">
                <a16:creationId xmlns:a16="http://schemas.microsoft.com/office/drawing/2014/main" id="{183F6268-0E1C-94C9-6E49-DA6DDBCBF119}"/>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8" name="TextBox 7">
            <a:extLst>
              <a:ext uri="{FF2B5EF4-FFF2-40B4-BE49-F238E27FC236}">
                <a16:creationId xmlns:a16="http://schemas.microsoft.com/office/drawing/2014/main" id="{7580F758-1ECF-714C-E279-541372134488}"/>
              </a:ext>
            </a:extLst>
          </p:cNvPr>
          <p:cNvSpPr txBox="1"/>
          <p:nvPr/>
        </p:nvSpPr>
        <p:spPr>
          <a:xfrm>
            <a:off x="556113" y="1709448"/>
            <a:ext cx="65734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ea typeface="+mn-lt"/>
              <a:cs typeface="+mn-lt"/>
            </a:endParaRPr>
          </a:p>
        </p:txBody>
      </p:sp>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2" name="TextBox 11">
            <a:extLst>
              <a:ext uri="{FF2B5EF4-FFF2-40B4-BE49-F238E27FC236}">
                <a16:creationId xmlns:a16="http://schemas.microsoft.com/office/drawing/2014/main" id="{F7C06E83-94D6-7F7A-D2BD-108822A75405}"/>
              </a:ext>
            </a:extLst>
          </p:cNvPr>
          <p:cNvSpPr txBox="1"/>
          <p:nvPr/>
        </p:nvSpPr>
        <p:spPr>
          <a:xfrm>
            <a:off x="556113" y="2047602"/>
            <a:ext cx="1092100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t>3D printing issues (clogging, broken </a:t>
            </a:r>
            <a:r>
              <a:rPr lang="en-US" sz="2400" err="1"/>
              <a:t>nozzel</a:t>
            </a:r>
            <a:r>
              <a:rPr lang="en-US" sz="2400"/>
              <a:t>, poor print quality, etc.)</a:t>
            </a:r>
          </a:p>
          <a:p>
            <a:pPr marL="342900" indent="-342900">
              <a:buFont typeface="Arial"/>
              <a:buChar char="•"/>
            </a:pPr>
            <a:endParaRPr lang="en-US" sz="2400"/>
          </a:p>
          <a:p>
            <a:pPr marL="342900" indent="-342900">
              <a:buFont typeface="Arial"/>
              <a:buChar char="•"/>
            </a:pPr>
            <a:r>
              <a:rPr lang="en-US" sz="2400"/>
              <a:t>Wi-fi connectivity (Mango Wi-fi router)</a:t>
            </a:r>
          </a:p>
          <a:p>
            <a:pPr marL="342900" indent="-342900">
              <a:buFont typeface="Arial"/>
              <a:buChar char="•"/>
            </a:pPr>
            <a:endParaRPr lang="en-US" sz="2400"/>
          </a:p>
          <a:p>
            <a:pPr marL="342900" indent="-342900">
              <a:buFont typeface="Arial"/>
              <a:buChar char="•"/>
            </a:pPr>
            <a:r>
              <a:rPr lang="en-US" sz="2400"/>
              <a:t>Dispensing (Object recognition, jamming, pill size, and unpredictability)</a:t>
            </a:r>
          </a:p>
          <a:p>
            <a:pPr marL="342900" indent="-342900">
              <a:buFont typeface="Arial"/>
              <a:buChar char="•"/>
            </a:pPr>
            <a:endParaRPr lang="en-US" sz="2400"/>
          </a:p>
          <a:p>
            <a:pPr marL="342900" indent="-342900">
              <a:buFont typeface="Arial"/>
              <a:buChar char="•"/>
            </a:pPr>
            <a:r>
              <a:rPr lang="en-US" sz="2400"/>
              <a:t>GUI (Crashing, quality of interface, and multiple menus)</a:t>
            </a:r>
          </a:p>
          <a:p>
            <a:pPr marL="342900" indent="-342900">
              <a:buFont typeface="Arial"/>
              <a:buChar char="•"/>
            </a:pPr>
            <a:endParaRPr lang="en-US" sz="2400"/>
          </a:p>
        </p:txBody>
      </p:sp>
    </p:spTree>
    <p:extLst>
      <p:ext uri="{BB962C8B-B14F-4D97-AF65-F5344CB8AC3E}">
        <p14:creationId xmlns:p14="http://schemas.microsoft.com/office/powerpoint/2010/main" val="3623746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0E9A9-E6E9-42E1-B2BC-BDB84A7FF3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6B168A-1D3E-99FF-7689-1902F1B54B91}"/>
              </a:ext>
            </a:extLst>
          </p:cNvPr>
          <p:cNvSpPr>
            <a:spLocks noGrp="1"/>
          </p:cNvSpPr>
          <p:nvPr>
            <p:ph type="sldNum" sz="quarter" idx="12"/>
          </p:nvPr>
        </p:nvSpPr>
        <p:spPr/>
        <p:txBody>
          <a:bodyPr/>
          <a:lstStyle/>
          <a:p>
            <a:fld id="{A49DFD55-3C28-40EF-9E31-A92D2E4017FF}" type="slidenum">
              <a:rPr lang="en-US" smtClean="0"/>
              <a:pPr/>
              <a:t>15</a:t>
            </a:fld>
            <a:endParaRPr lang="en-US"/>
          </a:p>
        </p:txBody>
      </p:sp>
      <p:sp>
        <p:nvSpPr>
          <p:cNvPr id="8" name="Title 1">
            <a:extLst>
              <a:ext uri="{FF2B5EF4-FFF2-40B4-BE49-F238E27FC236}">
                <a16:creationId xmlns:a16="http://schemas.microsoft.com/office/drawing/2014/main" id="{7241D8B3-174E-A276-DA19-2DABB87920EC}"/>
              </a:ext>
            </a:extLst>
          </p:cNvPr>
          <p:cNvSpPr>
            <a:spLocks noGrp="1"/>
          </p:cNvSpPr>
          <p:nvPr>
            <p:ph type="title"/>
          </p:nvPr>
        </p:nvSpPr>
        <p:spPr>
          <a:xfrm>
            <a:off x="749591" y="695262"/>
            <a:ext cx="9982062" cy="716936"/>
          </a:xfrm>
        </p:spPr>
        <p:txBody>
          <a:bodyPr>
            <a:normAutofit/>
          </a:bodyPr>
          <a:lstStyle/>
          <a:p>
            <a:r>
              <a:rPr lang="en-US" sz="4000">
                <a:solidFill>
                  <a:schemeClr val="accent5">
                    <a:lumMod val="76000"/>
                  </a:schemeClr>
                </a:solidFill>
              </a:rPr>
              <a:t>Reflection</a:t>
            </a:r>
          </a:p>
        </p:txBody>
      </p:sp>
      <p:pic>
        <p:nvPicPr>
          <p:cNvPr id="11" name="Picture 10" descr="A black and white line art of a bottle and a pill&#10;&#10;Description automatically generated">
            <a:extLst>
              <a:ext uri="{FF2B5EF4-FFF2-40B4-BE49-F238E27FC236}">
                <a16:creationId xmlns:a16="http://schemas.microsoft.com/office/drawing/2014/main" id="{2C1312AD-4BB9-054C-AB07-E60410160D3F}"/>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3" name="TextBox 12">
            <a:extLst>
              <a:ext uri="{FF2B5EF4-FFF2-40B4-BE49-F238E27FC236}">
                <a16:creationId xmlns:a16="http://schemas.microsoft.com/office/drawing/2014/main" id="{37F07B0A-1C8F-E5CC-0B7E-A2A3DD4602EF}"/>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5" name="TextBox 4">
            <a:extLst>
              <a:ext uri="{FF2B5EF4-FFF2-40B4-BE49-F238E27FC236}">
                <a16:creationId xmlns:a16="http://schemas.microsoft.com/office/drawing/2014/main" id="{CA081AAD-FAB8-33F5-3492-08795A022F3B}"/>
              </a:ext>
            </a:extLst>
          </p:cNvPr>
          <p:cNvSpPr txBox="1"/>
          <p:nvPr/>
        </p:nvSpPr>
        <p:spPr>
          <a:xfrm>
            <a:off x="556113" y="1718896"/>
            <a:ext cx="9740655"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t>We all learned a lot from this class like learning how 3D print, creating logs with MySQL, Fingerprint and Facial Recognition, creating a custom GUI from scratch.</a:t>
            </a:r>
            <a:endParaRPr lang="en-US"/>
          </a:p>
          <a:p>
            <a:pPr marL="342900" indent="-342900">
              <a:buFont typeface="Arial"/>
              <a:buChar char="•"/>
            </a:pPr>
            <a:endParaRPr lang="en-US" sz="2400"/>
          </a:p>
          <a:p>
            <a:pPr marL="342900" indent="-342900">
              <a:buFont typeface="Arial"/>
              <a:buChar char="•"/>
            </a:pPr>
            <a:r>
              <a:rPr lang="en-US" sz="2400"/>
              <a:t>We also learned the fundamentals of working as a team (team communication, time management, planning, etc.)</a:t>
            </a:r>
          </a:p>
          <a:p>
            <a:pPr marL="342900" indent="-342900">
              <a:buFont typeface="Arial"/>
              <a:buChar char="•"/>
            </a:pPr>
            <a:endParaRPr lang="en-US" sz="2400"/>
          </a:p>
          <a:p>
            <a:pPr marL="342900" indent="-342900">
              <a:buFont typeface="Arial"/>
              <a:buChar char="•"/>
            </a:pPr>
            <a:r>
              <a:rPr lang="en-US" sz="2400"/>
              <a:t>Since we were only missing the object recognition that leaves us with 95% of the project being complete. If we were to continue this project  there it a lot we could improve on in the future (Cleaner GUI, object recognition, better enclosure, etc.)</a:t>
            </a:r>
          </a:p>
        </p:txBody>
      </p:sp>
    </p:spTree>
    <p:extLst>
      <p:ext uri="{BB962C8B-B14F-4D97-AF65-F5344CB8AC3E}">
        <p14:creationId xmlns:p14="http://schemas.microsoft.com/office/powerpoint/2010/main" val="882993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466B65-8EFB-D14C-FE70-979C70D18B9C}"/>
              </a:ext>
            </a:extLst>
          </p:cNvPr>
          <p:cNvSpPr>
            <a:spLocks noGrp="1"/>
          </p:cNvSpPr>
          <p:nvPr/>
        </p:nvSpPr>
        <p:spPr>
          <a:xfrm>
            <a:off x="4005134" y="437291"/>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pPr algn="ctr"/>
            <a:r>
              <a:rPr lang="en-US" sz="5000">
                <a:solidFill>
                  <a:srgbClr val="0070C0"/>
                </a:solidFill>
              </a:rPr>
              <a:t>Thank You</a:t>
            </a:r>
            <a:endParaRPr lang="en-US"/>
          </a:p>
        </p:txBody>
      </p:sp>
      <p:pic>
        <p:nvPicPr>
          <p:cNvPr id="16" name="Picture 15" descr="A black and white line art of a bottle and a pill&#10;&#10;Description automatically generated">
            <a:extLst>
              <a:ext uri="{FF2B5EF4-FFF2-40B4-BE49-F238E27FC236}">
                <a16:creationId xmlns:a16="http://schemas.microsoft.com/office/drawing/2014/main" id="{2168EE12-6D0F-DE76-3592-314E110EA929}"/>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18" name="TextBox 17">
            <a:extLst>
              <a:ext uri="{FF2B5EF4-FFF2-40B4-BE49-F238E27FC236}">
                <a16:creationId xmlns:a16="http://schemas.microsoft.com/office/drawing/2014/main" id="{5141426C-155C-7F81-0582-CFC842BB438F}"/>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4BC406-1584-A7F7-A390-93AAD90F20F3}"/>
              </a:ext>
            </a:extLst>
          </p:cNvPr>
          <p:cNvSpPr txBox="1">
            <a:spLocks/>
          </p:cNvSpPr>
          <p:nvPr/>
        </p:nvSpPr>
        <p:spPr>
          <a:xfrm>
            <a:off x="2067491" y="1165815"/>
            <a:ext cx="8145735" cy="5621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pPr algn="ctr"/>
            <a:r>
              <a:rPr lang="en-US" sz="4000">
                <a:solidFill>
                  <a:srgbClr val="0070C0"/>
                </a:solidFill>
              </a:rPr>
              <a:t>Team and Responsibilities</a:t>
            </a:r>
            <a:endParaRPr lang="en-US"/>
          </a:p>
        </p:txBody>
      </p:sp>
      <p:pic>
        <p:nvPicPr>
          <p:cNvPr id="4" name="Picture 2">
            <a:extLst>
              <a:ext uri="{FF2B5EF4-FFF2-40B4-BE49-F238E27FC236}">
                <a16:creationId xmlns:a16="http://schemas.microsoft.com/office/drawing/2014/main" id="{4974092B-9715-D4EF-FCB7-57725A0D66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2" r="23857"/>
          <a:stretch/>
        </p:blipFill>
        <p:spPr bwMode="auto">
          <a:xfrm>
            <a:off x="726860" y="1729255"/>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D639C0-74B0-9357-1D5C-FAE821501A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00" r="13168"/>
          <a:stretch/>
        </p:blipFill>
        <p:spPr bwMode="auto">
          <a:xfrm>
            <a:off x="2547851" y="1728758"/>
            <a:ext cx="1657351" cy="2238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3455802-D3BD-7191-59D2-E3F36CAB6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7582" y="1735501"/>
            <a:ext cx="1657349" cy="2238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02E3C0FE-0711-D2EE-0386-8835C8598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5534" y="1748488"/>
            <a:ext cx="1657350" cy="22383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D9FF96-0E08-02F5-01A7-1291E987476A}"/>
              </a:ext>
            </a:extLst>
          </p:cNvPr>
          <p:cNvSpPr txBox="1"/>
          <p:nvPr/>
        </p:nvSpPr>
        <p:spPr>
          <a:xfrm>
            <a:off x="707724" y="4777757"/>
            <a:ext cx="1949696" cy="1246495"/>
          </a:xfrm>
          <a:prstGeom prst="rect">
            <a:avLst/>
          </a:prstGeom>
          <a:noFill/>
        </p:spPr>
        <p:txBody>
          <a:bodyPr wrap="square" lIns="91440" tIns="45720" rIns="91440" bIns="45720" rtlCol="0" anchor="t">
            <a:spAutoFit/>
          </a:bodyPr>
          <a:lstStyle/>
          <a:p>
            <a:pPr>
              <a:buFont typeface="Arial"/>
              <a:buChar char="•"/>
            </a:pPr>
            <a:r>
              <a:rPr lang="en-US" sz="1500">
                <a:solidFill>
                  <a:srgbClr val="000000"/>
                </a:solidFill>
                <a:ea typeface="+mn-lt"/>
                <a:cs typeface="+mn-lt"/>
              </a:rPr>
              <a:t>Circuit</a:t>
            </a:r>
          </a:p>
          <a:p>
            <a:pPr>
              <a:buFont typeface="Arial"/>
              <a:buChar char="•"/>
            </a:pPr>
            <a:r>
              <a:rPr lang="en-US" sz="1500">
                <a:solidFill>
                  <a:srgbClr val="000000"/>
                </a:solidFill>
                <a:ea typeface="+mn-lt"/>
                <a:cs typeface="+mn-lt"/>
              </a:rPr>
              <a:t>Power Supply and Regulation</a:t>
            </a:r>
          </a:p>
          <a:p>
            <a:pPr>
              <a:buFont typeface="Arial"/>
              <a:buChar char="•"/>
            </a:pPr>
            <a:r>
              <a:rPr lang="en-US" sz="1500">
                <a:solidFill>
                  <a:srgbClr val="000000"/>
                </a:solidFill>
                <a:ea typeface="+mn-lt"/>
                <a:cs typeface="+mn-lt"/>
              </a:rPr>
              <a:t>Fingerprint and Facial Recognition</a:t>
            </a:r>
          </a:p>
        </p:txBody>
      </p:sp>
      <p:sp>
        <p:nvSpPr>
          <p:cNvPr id="28" name="TextBox 27">
            <a:extLst>
              <a:ext uri="{FF2B5EF4-FFF2-40B4-BE49-F238E27FC236}">
                <a16:creationId xmlns:a16="http://schemas.microsoft.com/office/drawing/2014/main" id="{1CAF1D78-F40C-A7A7-01C6-9E1ABBFE18F4}"/>
              </a:ext>
            </a:extLst>
          </p:cNvPr>
          <p:cNvSpPr txBox="1"/>
          <p:nvPr/>
        </p:nvSpPr>
        <p:spPr>
          <a:xfrm>
            <a:off x="824015" y="4063213"/>
            <a:ext cx="1463040" cy="707886"/>
          </a:xfrm>
          <a:prstGeom prst="rect">
            <a:avLst/>
          </a:prstGeom>
          <a:noFill/>
        </p:spPr>
        <p:txBody>
          <a:bodyPr wrap="square" rtlCol="0">
            <a:spAutoFit/>
          </a:bodyPr>
          <a:lstStyle/>
          <a:p>
            <a:pPr algn="ctr"/>
            <a:r>
              <a:rPr lang="en-US" sz="2000">
                <a:solidFill>
                  <a:srgbClr val="000000"/>
                </a:solidFill>
              </a:rPr>
              <a:t>Jonathan Cerniaz</a:t>
            </a:r>
          </a:p>
        </p:txBody>
      </p:sp>
      <p:sp>
        <p:nvSpPr>
          <p:cNvPr id="30" name="TextBox 29">
            <a:extLst>
              <a:ext uri="{FF2B5EF4-FFF2-40B4-BE49-F238E27FC236}">
                <a16:creationId xmlns:a16="http://schemas.microsoft.com/office/drawing/2014/main" id="{2DF704A5-D2FA-FCF4-51AB-00F6D87CA638}"/>
              </a:ext>
            </a:extLst>
          </p:cNvPr>
          <p:cNvSpPr txBox="1"/>
          <p:nvPr/>
        </p:nvSpPr>
        <p:spPr>
          <a:xfrm>
            <a:off x="2657503" y="4063214"/>
            <a:ext cx="1463040" cy="707886"/>
          </a:xfrm>
          <a:prstGeom prst="rect">
            <a:avLst/>
          </a:prstGeom>
          <a:noFill/>
        </p:spPr>
        <p:txBody>
          <a:bodyPr wrap="square" rtlCol="0">
            <a:spAutoFit/>
          </a:bodyPr>
          <a:lstStyle/>
          <a:p>
            <a:pPr algn="ctr"/>
            <a:r>
              <a:rPr lang="en-US" sz="2000">
                <a:solidFill>
                  <a:srgbClr val="000000"/>
                </a:solidFill>
              </a:rPr>
              <a:t>Jehmel</a:t>
            </a:r>
          </a:p>
          <a:p>
            <a:pPr algn="ctr"/>
            <a:r>
              <a:rPr lang="en-US" sz="2000">
                <a:solidFill>
                  <a:srgbClr val="000000"/>
                </a:solidFill>
              </a:rPr>
              <a:t>Espiritu</a:t>
            </a:r>
          </a:p>
        </p:txBody>
      </p:sp>
      <p:sp>
        <p:nvSpPr>
          <p:cNvPr id="32" name="TextBox 31">
            <a:extLst>
              <a:ext uri="{FF2B5EF4-FFF2-40B4-BE49-F238E27FC236}">
                <a16:creationId xmlns:a16="http://schemas.microsoft.com/office/drawing/2014/main" id="{5FAC84EE-54E3-A7EE-539C-F3227A667586}"/>
              </a:ext>
            </a:extLst>
          </p:cNvPr>
          <p:cNvSpPr txBox="1"/>
          <p:nvPr/>
        </p:nvSpPr>
        <p:spPr>
          <a:xfrm>
            <a:off x="4498455" y="4055742"/>
            <a:ext cx="1455570" cy="707886"/>
          </a:xfrm>
          <a:prstGeom prst="rect">
            <a:avLst/>
          </a:prstGeom>
          <a:noFill/>
        </p:spPr>
        <p:txBody>
          <a:bodyPr wrap="square" rtlCol="0">
            <a:spAutoFit/>
          </a:bodyPr>
          <a:lstStyle/>
          <a:p>
            <a:pPr algn="ctr"/>
            <a:r>
              <a:rPr lang="en-US" sz="2000">
                <a:solidFill>
                  <a:srgbClr val="000000"/>
                </a:solidFill>
              </a:rPr>
              <a:t>Jeremy Espiritu</a:t>
            </a:r>
          </a:p>
        </p:txBody>
      </p:sp>
      <p:sp>
        <p:nvSpPr>
          <p:cNvPr id="34" name="TextBox 33">
            <a:extLst>
              <a:ext uri="{FF2B5EF4-FFF2-40B4-BE49-F238E27FC236}">
                <a16:creationId xmlns:a16="http://schemas.microsoft.com/office/drawing/2014/main" id="{C2F06B38-C448-85B2-7B9C-61C87BB45189}"/>
              </a:ext>
            </a:extLst>
          </p:cNvPr>
          <p:cNvSpPr txBox="1"/>
          <p:nvPr/>
        </p:nvSpPr>
        <p:spPr>
          <a:xfrm>
            <a:off x="6324459" y="4063212"/>
            <a:ext cx="1463040" cy="707886"/>
          </a:xfrm>
          <a:prstGeom prst="rect">
            <a:avLst/>
          </a:prstGeom>
          <a:noFill/>
        </p:spPr>
        <p:txBody>
          <a:bodyPr wrap="square" rtlCol="0">
            <a:spAutoFit/>
          </a:bodyPr>
          <a:lstStyle/>
          <a:p>
            <a:pPr algn="ctr"/>
            <a:r>
              <a:rPr lang="en-US" sz="2000">
                <a:solidFill>
                  <a:srgbClr val="000000"/>
                </a:solidFill>
              </a:rPr>
              <a:t>Joseph Guzman</a:t>
            </a:r>
          </a:p>
        </p:txBody>
      </p:sp>
      <p:sp>
        <p:nvSpPr>
          <p:cNvPr id="36" name="TextBox 35">
            <a:extLst>
              <a:ext uri="{FF2B5EF4-FFF2-40B4-BE49-F238E27FC236}">
                <a16:creationId xmlns:a16="http://schemas.microsoft.com/office/drawing/2014/main" id="{940E3014-BC66-0461-A37A-EF183BD7EF1E}"/>
              </a:ext>
            </a:extLst>
          </p:cNvPr>
          <p:cNvSpPr txBox="1"/>
          <p:nvPr/>
        </p:nvSpPr>
        <p:spPr>
          <a:xfrm>
            <a:off x="8157946" y="4063216"/>
            <a:ext cx="1463040" cy="707886"/>
          </a:xfrm>
          <a:prstGeom prst="rect">
            <a:avLst/>
          </a:prstGeom>
          <a:noFill/>
        </p:spPr>
        <p:txBody>
          <a:bodyPr wrap="square" rtlCol="0">
            <a:spAutoFit/>
          </a:bodyPr>
          <a:lstStyle/>
          <a:p>
            <a:pPr algn="ctr"/>
            <a:r>
              <a:rPr lang="en-US" sz="2000">
                <a:solidFill>
                  <a:srgbClr val="000000"/>
                </a:solidFill>
              </a:rPr>
              <a:t>Afzal </a:t>
            </a:r>
          </a:p>
          <a:p>
            <a:pPr algn="ctr"/>
            <a:r>
              <a:rPr lang="en-US" sz="2000">
                <a:solidFill>
                  <a:srgbClr val="000000"/>
                </a:solidFill>
              </a:rPr>
              <a:t>Hakim</a:t>
            </a:r>
          </a:p>
        </p:txBody>
      </p:sp>
      <p:sp>
        <p:nvSpPr>
          <p:cNvPr id="38" name="TextBox 37">
            <a:extLst>
              <a:ext uri="{FF2B5EF4-FFF2-40B4-BE49-F238E27FC236}">
                <a16:creationId xmlns:a16="http://schemas.microsoft.com/office/drawing/2014/main" id="{DA1966F8-C7E6-FB30-E208-9455B64A4624}"/>
              </a:ext>
            </a:extLst>
          </p:cNvPr>
          <p:cNvSpPr txBox="1"/>
          <p:nvPr/>
        </p:nvSpPr>
        <p:spPr>
          <a:xfrm>
            <a:off x="9991427" y="4063216"/>
            <a:ext cx="1463040" cy="707886"/>
          </a:xfrm>
          <a:prstGeom prst="rect">
            <a:avLst/>
          </a:prstGeom>
          <a:noFill/>
        </p:spPr>
        <p:txBody>
          <a:bodyPr wrap="square" rtlCol="0">
            <a:spAutoFit/>
          </a:bodyPr>
          <a:lstStyle/>
          <a:p>
            <a:pPr algn="ctr"/>
            <a:r>
              <a:rPr lang="en-US" sz="2000">
                <a:solidFill>
                  <a:srgbClr val="000000"/>
                </a:solidFill>
              </a:rPr>
              <a:t>Lee Roger</a:t>
            </a:r>
          </a:p>
          <a:p>
            <a:pPr algn="ctr"/>
            <a:r>
              <a:rPr lang="en-US" sz="2000" b="0" i="0" u="none" strike="noStrike">
                <a:solidFill>
                  <a:srgbClr val="000000"/>
                </a:solidFill>
                <a:effectLst/>
              </a:rPr>
              <a:t>Ordinario</a:t>
            </a:r>
            <a:endParaRPr lang="en-US" sz="2000">
              <a:solidFill>
                <a:srgbClr val="000000"/>
              </a:solidFill>
            </a:endParaRPr>
          </a:p>
        </p:txBody>
      </p:sp>
      <p:pic>
        <p:nvPicPr>
          <p:cNvPr id="10" name="Picture 9" descr="A person smiling for a selfie&#10;&#10;Description automatically generated">
            <a:extLst>
              <a:ext uri="{FF2B5EF4-FFF2-40B4-BE49-F238E27FC236}">
                <a16:creationId xmlns:a16="http://schemas.microsoft.com/office/drawing/2014/main" id="{C13C0DE2-0103-CCBD-204D-CE64CBAD593F}"/>
              </a:ext>
            </a:extLst>
          </p:cNvPr>
          <p:cNvPicPr>
            <a:picLocks noChangeAspect="1"/>
          </p:cNvPicPr>
          <p:nvPr/>
        </p:nvPicPr>
        <p:blipFill>
          <a:blip r:embed="rId7"/>
          <a:srcRect l="-791" t="5917" r="-395" b="592"/>
          <a:stretch/>
        </p:blipFill>
        <p:spPr>
          <a:xfrm>
            <a:off x="6140359" y="1737872"/>
            <a:ext cx="1824543" cy="2247707"/>
          </a:xfrm>
          <a:prstGeom prst="rect">
            <a:avLst/>
          </a:prstGeom>
        </p:spPr>
      </p:pic>
      <p:sp>
        <p:nvSpPr>
          <p:cNvPr id="7" name="TextBox 17">
            <a:extLst>
              <a:ext uri="{FF2B5EF4-FFF2-40B4-BE49-F238E27FC236}">
                <a16:creationId xmlns:a16="http://schemas.microsoft.com/office/drawing/2014/main" id="{2EB73874-7BA0-6F9E-2EED-865DA325D8FD}"/>
              </a:ext>
            </a:extLst>
          </p:cNvPr>
          <p:cNvSpPr txBox="1"/>
          <p:nvPr/>
        </p:nvSpPr>
        <p:spPr>
          <a:xfrm>
            <a:off x="2479086" y="4801876"/>
            <a:ext cx="1826685" cy="7848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500">
                <a:solidFill>
                  <a:srgbClr val="000000"/>
                </a:solidFill>
              </a:rPr>
              <a:t>Software Development   of Interface</a:t>
            </a:r>
          </a:p>
        </p:txBody>
      </p:sp>
      <p:sp>
        <p:nvSpPr>
          <p:cNvPr id="11" name="TextBox 19">
            <a:extLst>
              <a:ext uri="{FF2B5EF4-FFF2-40B4-BE49-F238E27FC236}">
                <a16:creationId xmlns:a16="http://schemas.microsoft.com/office/drawing/2014/main" id="{1F2EA6C6-C3A5-4B73-C337-717A4A8A872B}"/>
              </a:ext>
            </a:extLst>
          </p:cNvPr>
          <p:cNvSpPr txBox="1"/>
          <p:nvPr/>
        </p:nvSpPr>
        <p:spPr>
          <a:xfrm>
            <a:off x="7984619" y="4777070"/>
            <a:ext cx="2022956"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500">
                <a:solidFill>
                  <a:srgbClr val="000000"/>
                </a:solidFill>
              </a:rPr>
              <a:t>Fingerprint and Facial Recognition</a:t>
            </a:r>
            <a:endParaRPr lang="en-US">
              <a:solidFill>
                <a:srgbClr val="000000"/>
              </a:solidFill>
            </a:endParaRPr>
          </a:p>
          <a:p>
            <a:pPr marL="285750" indent="-285750">
              <a:buFont typeface="Arial"/>
              <a:buChar char="•"/>
            </a:pPr>
            <a:r>
              <a:rPr lang="en-US" sz="1500">
                <a:solidFill>
                  <a:srgbClr val="000000"/>
                </a:solidFill>
              </a:rPr>
              <a:t>Log tracking and Security</a:t>
            </a:r>
            <a:endParaRPr lang="en-US"/>
          </a:p>
          <a:p>
            <a:endParaRPr lang="en-US" sz="1500"/>
          </a:p>
        </p:txBody>
      </p:sp>
      <p:sp>
        <p:nvSpPr>
          <p:cNvPr id="12" name="TextBox 21">
            <a:extLst>
              <a:ext uri="{FF2B5EF4-FFF2-40B4-BE49-F238E27FC236}">
                <a16:creationId xmlns:a16="http://schemas.microsoft.com/office/drawing/2014/main" id="{49D3DF13-F686-7885-6DB4-428942FBF656}"/>
              </a:ext>
            </a:extLst>
          </p:cNvPr>
          <p:cNvSpPr txBox="1"/>
          <p:nvPr/>
        </p:nvSpPr>
        <p:spPr>
          <a:xfrm>
            <a:off x="9894272" y="4770286"/>
            <a:ext cx="1640346"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solidFill>
                  <a:srgbClr val="000000"/>
                </a:solidFill>
              </a:rPr>
              <a:t>Pill Storage System and Organization</a:t>
            </a:r>
          </a:p>
          <a:p>
            <a:pPr marL="285750" indent="-285750">
              <a:buFont typeface="Arial" panose="020B0604020202020204" pitchFamily="34" charset="0"/>
              <a:buChar char="•"/>
            </a:pPr>
            <a:r>
              <a:rPr lang="en-US" sz="1500">
                <a:solidFill>
                  <a:srgbClr val="000000"/>
                </a:solidFill>
              </a:rPr>
              <a:t>Soldering</a:t>
            </a:r>
          </a:p>
        </p:txBody>
      </p:sp>
      <p:sp>
        <p:nvSpPr>
          <p:cNvPr id="13" name="TextBox 23">
            <a:extLst>
              <a:ext uri="{FF2B5EF4-FFF2-40B4-BE49-F238E27FC236}">
                <a16:creationId xmlns:a16="http://schemas.microsoft.com/office/drawing/2014/main" id="{FBFA847B-2CA0-417A-D7E9-1369EAA2FB11}"/>
              </a:ext>
            </a:extLst>
          </p:cNvPr>
          <p:cNvSpPr txBox="1"/>
          <p:nvPr/>
        </p:nvSpPr>
        <p:spPr>
          <a:xfrm>
            <a:off x="4391281" y="4801876"/>
            <a:ext cx="1833356"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solidFill>
                  <a:srgbClr val="000000"/>
                </a:solidFill>
              </a:rPr>
              <a:t>Software</a:t>
            </a:r>
            <a:r>
              <a:rPr lang="en-US" sz="1500"/>
              <a:t> Development   of Interface</a:t>
            </a:r>
          </a:p>
          <a:p>
            <a:pPr marL="285750" indent="-285750">
              <a:buFont typeface="Arial" panose="020B0604020202020204" pitchFamily="34" charset="0"/>
              <a:buChar char="•"/>
            </a:pPr>
            <a:endParaRPr lang="en-US" sz="1500"/>
          </a:p>
        </p:txBody>
      </p:sp>
      <p:sp>
        <p:nvSpPr>
          <p:cNvPr id="14" name="TextBox 17">
            <a:extLst>
              <a:ext uri="{FF2B5EF4-FFF2-40B4-BE49-F238E27FC236}">
                <a16:creationId xmlns:a16="http://schemas.microsoft.com/office/drawing/2014/main" id="{12D47A2A-9AEF-92C0-580C-DF10D75AA289}"/>
              </a:ext>
            </a:extLst>
          </p:cNvPr>
          <p:cNvSpPr txBox="1"/>
          <p:nvPr/>
        </p:nvSpPr>
        <p:spPr>
          <a:xfrm>
            <a:off x="6041796" y="4770984"/>
            <a:ext cx="2153256"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a:buChar char="•"/>
            </a:pPr>
            <a:r>
              <a:rPr lang="en-US" sz="1500">
                <a:ea typeface="+mn-lt"/>
                <a:cs typeface="+mn-lt"/>
              </a:rPr>
              <a:t> Enclosure &amp; Framework </a:t>
            </a:r>
            <a:endParaRPr lang="en-US" sz="1500"/>
          </a:p>
          <a:p>
            <a:pPr>
              <a:buFont typeface="Arial"/>
              <a:buChar char="•"/>
            </a:pPr>
            <a:r>
              <a:rPr lang="en-US" sz="1500">
                <a:ea typeface="+mn-lt"/>
                <a:cs typeface="+mn-lt"/>
              </a:rPr>
              <a:t> 3D Design and Build </a:t>
            </a:r>
            <a:endParaRPr lang="en-US"/>
          </a:p>
          <a:p>
            <a:pPr>
              <a:buFont typeface="Arial"/>
              <a:buChar char="•"/>
            </a:pPr>
            <a:r>
              <a:rPr lang="en-US" sz="1500">
                <a:ea typeface="+mn-lt"/>
                <a:cs typeface="+mn-lt"/>
              </a:rPr>
              <a:t> Motor Testing &amp; Calibration</a:t>
            </a:r>
            <a:endParaRPr lang="en-US"/>
          </a:p>
        </p:txBody>
      </p:sp>
      <p:pic>
        <p:nvPicPr>
          <p:cNvPr id="18" name="Picture 17">
            <a:extLst>
              <a:ext uri="{FF2B5EF4-FFF2-40B4-BE49-F238E27FC236}">
                <a16:creationId xmlns:a16="http://schemas.microsoft.com/office/drawing/2014/main" id="{FA1A7091-5C5B-51AB-7F82-0CF01DC7FD5E}"/>
              </a:ext>
            </a:extLst>
          </p:cNvPr>
          <p:cNvPicPr>
            <a:picLocks noChangeAspect="1"/>
          </p:cNvPicPr>
          <p:nvPr/>
        </p:nvPicPr>
        <p:blipFill>
          <a:blip r:embed="rId8"/>
          <a:srcRect l="5072" t="299" r="9600" b="-299"/>
          <a:stretch/>
        </p:blipFill>
        <p:spPr>
          <a:xfrm>
            <a:off x="8055216" y="1736761"/>
            <a:ext cx="1665919" cy="2228379"/>
          </a:xfrm>
          <a:prstGeom prst="rect">
            <a:avLst/>
          </a:prstGeom>
        </p:spPr>
      </p:pic>
    </p:spTree>
    <p:extLst>
      <p:ext uri="{BB962C8B-B14F-4D97-AF65-F5344CB8AC3E}">
        <p14:creationId xmlns:p14="http://schemas.microsoft.com/office/powerpoint/2010/main" val="2018400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AEEB254-F019-FB65-A2EB-9E2944E6F84E}"/>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FC0F0FC0-427B-26B2-7AA8-EDAFF708F909}"/>
              </a:ext>
            </a:extLst>
          </p:cNvPr>
          <p:cNvSpPr txBox="1"/>
          <p:nvPr/>
        </p:nvSpPr>
        <p:spPr>
          <a:xfrm>
            <a:off x="6363058" y="1990010"/>
            <a:ext cx="510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0070C0"/>
                </a:solidFill>
              </a:rPr>
              <a:t>Executive Summary</a:t>
            </a:r>
          </a:p>
        </p:txBody>
      </p:sp>
      <p:pic>
        <p:nvPicPr>
          <p:cNvPr id="4" name="Picture 3" descr="A black and white line art of a bottle and a pill&#10;&#10;Description automatically generated">
            <a:extLst>
              <a:ext uri="{FF2B5EF4-FFF2-40B4-BE49-F238E27FC236}">
                <a16:creationId xmlns:a16="http://schemas.microsoft.com/office/drawing/2014/main" id="{5EABF74A-123F-220B-A3F7-119E11FC5921}"/>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68849810-1312-A88C-67F4-5932A5180B90}"/>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3" name="TextBox 2">
            <a:extLst>
              <a:ext uri="{FF2B5EF4-FFF2-40B4-BE49-F238E27FC236}">
                <a16:creationId xmlns:a16="http://schemas.microsoft.com/office/drawing/2014/main" id="{A3B9D57B-57B1-B937-4523-CE43CDEEF116}"/>
              </a:ext>
            </a:extLst>
          </p:cNvPr>
          <p:cNvSpPr txBox="1"/>
          <p:nvPr/>
        </p:nvSpPr>
        <p:spPr>
          <a:xfrm>
            <a:off x="6168649" y="2913336"/>
            <a:ext cx="553071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Dr. Pill is an automatic pill dispenser that simplifies medication management. Our device aims to facilitate the process by freeing up more time for doctors and allowing patients to take their medication accurately by eliminating the common issue of medication errors and missed dosages.  </a:t>
            </a:r>
          </a:p>
          <a:p>
            <a:pPr algn="ctr"/>
            <a:r>
              <a:rPr lang="en-US"/>
              <a:t>Designated for pharmacies, nursing homes, personal households. </a:t>
            </a:r>
          </a:p>
          <a:p>
            <a:pPr algn="ctr"/>
            <a:endParaRPr lang="en-US"/>
          </a:p>
        </p:txBody>
      </p:sp>
    </p:spTree>
    <p:extLst>
      <p:ext uri="{BB962C8B-B14F-4D97-AF65-F5344CB8AC3E}">
        <p14:creationId xmlns:p14="http://schemas.microsoft.com/office/powerpoint/2010/main" val="316517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62ED402-61AC-F4FC-D96D-3FBA27BF4EED}"/>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A6C5E959-20C0-D9EA-D681-2DD3682C22F1}"/>
              </a:ext>
            </a:extLst>
          </p:cNvPr>
          <p:cNvSpPr txBox="1"/>
          <p:nvPr/>
        </p:nvSpPr>
        <p:spPr>
          <a:xfrm>
            <a:off x="6230612" y="1356267"/>
            <a:ext cx="510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0070C0"/>
                </a:solidFill>
              </a:rPr>
              <a:t>OUR 3 DEMOS</a:t>
            </a:r>
          </a:p>
        </p:txBody>
      </p:sp>
      <p:pic>
        <p:nvPicPr>
          <p:cNvPr id="4" name="Picture 3" descr="A black and white line art of a bottle and a pill&#10;&#10;Description automatically generated">
            <a:extLst>
              <a:ext uri="{FF2B5EF4-FFF2-40B4-BE49-F238E27FC236}">
                <a16:creationId xmlns:a16="http://schemas.microsoft.com/office/drawing/2014/main" id="{E38397D4-BA3E-0F67-7624-B10E72D69845}"/>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353737BB-A8C7-7F06-EB95-EDD5E493B2F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2" name="TextBox 1">
            <a:extLst>
              <a:ext uri="{FF2B5EF4-FFF2-40B4-BE49-F238E27FC236}">
                <a16:creationId xmlns:a16="http://schemas.microsoft.com/office/drawing/2014/main" id="{F0E3398F-A47A-3ECE-5BB6-D91A256A0A79}"/>
              </a:ext>
            </a:extLst>
          </p:cNvPr>
          <p:cNvSpPr txBox="1"/>
          <p:nvPr/>
        </p:nvSpPr>
        <p:spPr>
          <a:xfrm>
            <a:off x="5915903" y="2029045"/>
            <a:ext cx="573314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latin typeface="Tenorite"/>
              <a:ea typeface="Arial"/>
              <a:cs typeface="Arial"/>
            </a:endParaRPr>
          </a:p>
          <a:p>
            <a:pPr marL="457200" indent="-457200" algn="ctr">
              <a:buAutoNum type="arabicPeriod"/>
            </a:pPr>
            <a:r>
              <a:rPr lang="en-US" sz="2400">
                <a:latin typeface="Tenorite"/>
                <a:ea typeface="Arial"/>
                <a:cs typeface="Arial"/>
              </a:rPr>
              <a:t>Dispense</a:t>
            </a:r>
            <a:r>
              <a:rPr lang="en-US" sz="2400" baseline="0">
                <a:latin typeface="Tenorite"/>
                <a:ea typeface="Arial"/>
                <a:cs typeface="Arial"/>
              </a:rPr>
              <a:t> Mechanism &amp; Storage</a:t>
            </a:r>
            <a:r>
              <a:rPr lang="en-US" sz="2400">
                <a:latin typeface="Tenorite"/>
                <a:ea typeface="Arial"/>
                <a:cs typeface="Arial"/>
              </a:rPr>
              <a:t>​</a:t>
            </a:r>
            <a:endParaRPr lang="en-US"/>
          </a:p>
          <a:p>
            <a:pPr algn="ctr"/>
            <a:endParaRPr lang="en-US" sz="2400">
              <a:latin typeface="Tenorite"/>
              <a:ea typeface="Arial"/>
              <a:cs typeface="Arial"/>
            </a:endParaRPr>
          </a:p>
          <a:p>
            <a:pPr algn="ctr"/>
            <a:r>
              <a:rPr lang="en-US" sz="2400">
                <a:latin typeface="Tenorite"/>
                <a:ea typeface="Arial"/>
                <a:cs typeface="Arial"/>
              </a:rPr>
              <a:t>2. Displaying</a:t>
            </a:r>
            <a:r>
              <a:rPr lang="en-US" sz="2400" baseline="0">
                <a:latin typeface="Tenorite"/>
                <a:ea typeface="Arial"/>
                <a:cs typeface="Arial"/>
              </a:rPr>
              <a:t> User </a:t>
            </a:r>
            <a:r>
              <a:rPr lang="en-US" sz="2400">
                <a:latin typeface="Tenorite"/>
                <a:ea typeface="Arial"/>
                <a:cs typeface="Arial"/>
              </a:rPr>
              <a:t>Interface​</a:t>
            </a:r>
            <a:endParaRPr lang="en-US"/>
          </a:p>
          <a:p>
            <a:pPr algn="ctr"/>
            <a:endParaRPr lang="en-US" sz="2400">
              <a:latin typeface="Tenorite"/>
              <a:ea typeface="Arial"/>
              <a:cs typeface="Arial"/>
            </a:endParaRPr>
          </a:p>
          <a:p>
            <a:pPr algn="ctr"/>
            <a:r>
              <a:rPr lang="en-US" sz="2400">
                <a:latin typeface="Tenorite"/>
                <a:ea typeface="Arial"/>
                <a:cs typeface="Arial"/>
              </a:rPr>
              <a:t>3. Authentication and Board to Board Communication</a:t>
            </a:r>
          </a:p>
          <a:p>
            <a:pPr algn="ctr"/>
            <a:endParaRPr lang="en-US" sz="2400">
              <a:latin typeface="Tenorite"/>
              <a:ea typeface="Arial"/>
              <a:cs typeface="Arial"/>
            </a:endParaRPr>
          </a:p>
          <a:p>
            <a:pPr algn="ctr"/>
            <a:r>
              <a:rPr lang="en-US" sz="2400">
                <a:latin typeface="Tenorite"/>
                <a:ea typeface="Arial"/>
                <a:cs typeface="Arial"/>
              </a:rPr>
              <a:t> Final: 'Dr</a:t>
            </a:r>
            <a:r>
              <a:rPr lang="en-US" sz="2400" baseline="0">
                <a:latin typeface="Tenorite"/>
                <a:ea typeface="Arial"/>
                <a:cs typeface="Arial"/>
              </a:rPr>
              <a:t>. </a:t>
            </a:r>
            <a:r>
              <a:rPr lang="en-US" sz="2400">
                <a:latin typeface="Tenorite"/>
                <a:ea typeface="Arial"/>
                <a:cs typeface="Arial"/>
              </a:rPr>
              <a:t>Pill' </a:t>
            </a:r>
            <a:endParaRPr lang="en-US">
              <a:latin typeface="Tenorite"/>
              <a:ea typeface="Arial"/>
              <a:cs typeface="Arial"/>
            </a:endParaRPr>
          </a:p>
          <a:p>
            <a:pPr algn="ctr"/>
            <a:r>
              <a:rPr lang="en-US" sz="2400">
                <a:latin typeface="Tenorite"/>
                <a:ea typeface="Arial"/>
                <a:cs typeface="Arial"/>
              </a:rPr>
              <a:t>The</a:t>
            </a:r>
            <a:r>
              <a:rPr lang="en-US" sz="2400" baseline="0">
                <a:latin typeface="Tenorite"/>
                <a:ea typeface="Arial"/>
                <a:cs typeface="Arial"/>
              </a:rPr>
              <a:t> </a:t>
            </a:r>
            <a:r>
              <a:rPr lang="en-US" sz="2400">
                <a:latin typeface="Tenorite"/>
                <a:ea typeface="Arial"/>
                <a:cs typeface="Arial"/>
              </a:rPr>
              <a:t>Automatic</a:t>
            </a:r>
            <a:r>
              <a:rPr lang="en-US" sz="2400" baseline="0">
                <a:latin typeface="Tenorite"/>
                <a:ea typeface="Arial"/>
                <a:cs typeface="Arial"/>
              </a:rPr>
              <a:t> Pill </a:t>
            </a:r>
            <a:r>
              <a:rPr lang="en-US" sz="2400">
                <a:latin typeface="Tenorite"/>
                <a:ea typeface="Arial"/>
                <a:cs typeface="Arial"/>
              </a:rPr>
              <a:t>Dispenser</a:t>
            </a:r>
            <a:endParaRPr lang="en-US"/>
          </a:p>
        </p:txBody>
      </p:sp>
    </p:spTree>
    <p:extLst>
      <p:ext uri="{BB962C8B-B14F-4D97-AF65-F5344CB8AC3E}">
        <p14:creationId xmlns:p14="http://schemas.microsoft.com/office/powerpoint/2010/main" val="159825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C8F18-ABA4-3F06-A6B1-8EB178A1CA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7C0901-6E14-1439-4D0A-148FD247CA73}"/>
              </a:ext>
            </a:extLst>
          </p:cNvPr>
          <p:cNvSpPr>
            <a:spLocks noGrp="1"/>
          </p:cNvSpPr>
          <p:nvPr>
            <p:ph type="sldNum" sz="quarter" idx="12"/>
          </p:nvPr>
        </p:nvSpPr>
        <p:spPr/>
        <p:txBody>
          <a:bodyPr/>
          <a:lstStyle/>
          <a:p>
            <a:fld id="{A49DFD55-3C28-40EF-9E31-A92D2E4017FF}" type="slidenum">
              <a:rPr lang="en-US" smtClean="0"/>
              <a:pPr/>
              <a:t>5</a:t>
            </a:fld>
            <a:endParaRPr lang="en-US"/>
          </a:p>
        </p:txBody>
      </p:sp>
      <p:sp>
        <p:nvSpPr>
          <p:cNvPr id="8" name="Title 1">
            <a:extLst>
              <a:ext uri="{FF2B5EF4-FFF2-40B4-BE49-F238E27FC236}">
                <a16:creationId xmlns:a16="http://schemas.microsoft.com/office/drawing/2014/main" id="{CC0FD522-C5A0-3A40-5721-5D14D3351015}"/>
              </a:ext>
            </a:extLst>
          </p:cNvPr>
          <p:cNvSpPr>
            <a:spLocks noGrp="1"/>
          </p:cNvSpPr>
          <p:nvPr>
            <p:ph type="title"/>
          </p:nvPr>
        </p:nvSpPr>
        <p:spPr>
          <a:xfrm>
            <a:off x="749591" y="997187"/>
            <a:ext cx="9982062" cy="716936"/>
          </a:xfrm>
        </p:spPr>
        <p:txBody>
          <a:bodyPr>
            <a:normAutofit/>
          </a:bodyPr>
          <a:lstStyle/>
          <a:p>
            <a:r>
              <a:rPr lang="en-US" sz="4000">
                <a:solidFill>
                  <a:schemeClr val="accent5">
                    <a:lumMod val="76000"/>
                  </a:schemeClr>
                </a:solidFill>
              </a:rPr>
              <a:t>Final demonstration </a:t>
            </a:r>
          </a:p>
        </p:txBody>
      </p:sp>
      <p:sp>
        <p:nvSpPr>
          <p:cNvPr id="9" name="TextBox 8">
            <a:extLst>
              <a:ext uri="{FF2B5EF4-FFF2-40B4-BE49-F238E27FC236}">
                <a16:creationId xmlns:a16="http://schemas.microsoft.com/office/drawing/2014/main" id="{BFC40171-4025-12AA-122E-E12804FC962F}"/>
              </a:ext>
            </a:extLst>
          </p:cNvPr>
          <p:cNvSpPr txBox="1"/>
          <p:nvPr/>
        </p:nvSpPr>
        <p:spPr>
          <a:xfrm>
            <a:off x="747911" y="1923990"/>
            <a:ext cx="966660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'Dr. Pill' The Automatic Pill Dispenser</a:t>
            </a:r>
            <a:endParaRPr lang="en-US"/>
          </a:p>
          <a:p>
            <a:endParaRPr lang="en-US" sz="2400"/>
          </a:p>
          <a:p>
            <a:r>
              <a:rPr lang="en-US" sz="2400"/>
              <a:t>Requirements: Accumulation of all demos + Real-Time Logging, Add/Delete User, Conveyor Belt</a:t>
            </a:r>
          </a:p>
          <a:p>
            <a:endParaRPr lang="en-US" sz="2400"/>
          </a:p>
          <a:p>
            <a:r>
              <a:rPr lang="en-US" sz="2400"/>
              <a:t>Constraints: Log accuracy, facial and fingerprint recognition accuracy</a:t>
            </a:r>
          </a:p>
          <a:p>
            <a:endParaRPr lang="en-US" sz="2400"/>
          </a:p>
          <a:p>
            <a:r>
              <a:rPr lang="en-US" sz="2400"/>
              <a:t>Success: Logs show real-time activity, conveyor belt brings pills to the front, adding/deleting user</a:t>
            </a:r>
          </a:p>
          <a:p>
            <a:endParaRPr lang="en-US" sz="2400"/>
          </a:p>
          <a:p>
            <a:pPr marL="342900" indent="-342900">
              <a:buFont typeface="Calibri"/>
              <a:buChar char="-"/>
            </a:pPr>
            <a:endParaRPr lang="en-US" sz="2400"/>
          </a:p>
        </p:txBody>
      </p:sp>
      <p:pic>
        <p:nvPicPr>
          <p:cNvPr id="11" name="Picture 10" descr="A black and white line art of a bottle and a pill&#10;&#10;Description automatically generated">
            <a:extLst>
              <a:ext uri="{FF2B5EF4-FFF2-40B4-BE49-F238E27FC236}">
                <a16:creationId xmlns:a16="http://schemas.microsoft.com/office/drawing/2014/main" id="{6C6FCE57-E934-6C74-D1E8-D33126289C4D}"/>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3" name="TextBox 12">
            <a:extLst>
              <a:ext uri="{FF2B5EF4-FFF2-40B4-BE49-F238E27FC236}">
                <a16:creationId xmlns:a16="http://schemas.microsoft.com/office/drawing/2014/main" id="{EF57249C-2C0C-A0A8-81FB-E94DE6BA84CB}"/>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2968703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C92E871-AF94-97BA-7691-9ADC8E49F0C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3509954-41C5-FB9F-61A8-15F02852E43A}"/>
              </a:ext>
            </a:extLst>
          </p:cNvPr>
          <p:cNvSpPr>
            <a:spLocks noGrp="1"/>
          </p:cNvSpPr>
          <p:nvPr/>
        </p:nvSpPr>
        <p:spPr>
          <a:xfrm>
            <a:off x="6991350" y="2986088"/>
            <a:ext cx="4179570" cy="8782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5000">
                <a:solidFill>
                  <a:srgbClr val="0070C0"/>
                </a:solidFill>
              </a:rPr>
              <a:t>DEMO TIME</a:t>
            </a:r>
          </a:p>
        </p:txBody>
      </p:sp>
    </p:spTree>
    <p:extLst>
      <p:ext uri="{BB962C8B-B14F-4D97-AF65-F5344CB8AC3E}">
        <p14:creationId xmlns:p14="http://schemas.microsoft.com/office/powerpoint/2010/main" val="1485308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98AF-E33B-8AFB-1B7F-364E170CB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F3A89-2B0C-3294-728B-A71E128FB895}"/>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285E3FBC-C152-FB5A-F529-1128FEBDF3C6}"/>
              </a:ext>
            </a:extLst>
          </p:cNvPr>
          <p:cNvSpPr>
            <a:spLocks noGrp="1"/>
          </p:cNvSpPr>
          <p:nvPr>
            <p:ph type="sldNum" sz="quarter" idx="13"/>
          </p:nvPr>
        </p:nvSpPr>
        <p:spPr/>
        <p:txBody>
          <a:bodyPr/>
          <a:lstStyle/>
          <a:p>
            <a:fld id="{A49DFD55-3C28-40EF-9E31-A92D2E4017FF}" type="slidenum">
              <a:rPr lang="en-US" smtClean="0"/>
              <a:pPr/>
              <a:t>7</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5877D300-96D7-B1A7-B09E-6EE942EAAF8F}"/>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5E60F0AC-17FC-64E7-9EAC-C010346AEFF8}"/>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3" name="Picture 2" descr="A drawing of a machine&#10;&#10;AI-generated content may be incorrect.">
            <a:extLst>
              <a:ext uri="{FF2B5EF4-FFF2-40B4-BE49-F238E27FC236}">
                <a16:creationId xmlns:a16="http://schemas.microsoft.com/office/drawing/2014/main" id="{CC0FAD34-1B64-C754-618A-42F2543FA9EF}"/>
              </a:ext>
            </a:extLst>
          </p:cNvPr>
          <p:cNvPicPr>
            <a:picLocks noChangeAspect="1"/>
          </p:cNvPicPr>
          <p:nvPr/>
        </p:nvPicPr>
        <p:blipFill>
          <a:blip r:embed="rId3"/>
          <a:stretch>
            <a:fillRect/>
          </a:stretch>
        </p:blipFill>
        <p:spPr>
          <a:xfrm>
            <a:off x="558577" y="1713067"/>
            <a:ext cx="6273673" cy="4783986"/>
          </a:xfrm>
          <a:prstGeom prst="rect">
            <a:avLst/>
          </a:prstGeom>
        </p:spPr>
      </p:pic>
      <p:pic>
        <p:nvPicPr>
          <p:cNvPr id="4" name="Picture 3" descr="A machine with many parts&#10;&#10;AI-generated content may be incorrect.">
            <a:extLst>
              <a:ext uri="{FF2B5EF4-FFF2-40B4-BE49-F238E27FC236}">
                <a16:creationId xmlns:a16="http://schemas.microsoft.com/office/drawing/2014/main" id="{CBA1E2C9-0D80-DE23-92BE-55E45A46F5D5}"/>
              </a:ext>
            </a:extLst>
          </p:cNvPr>
          <p:cNvPicPr>
            <a:picLocks noChangeAspect="1"/>
          </p:cNvPicPr>
          <p:nvPr/>
        </p:nvPicPr>
        <p:blipFill>
          <a:blip r:embed="rId4"/>
          <a:stretch>
            <a:fillRect/>
          </a:stretch>
        </p:blipFill>
        <p:spPr>
          <a:xfrm>
            <a:off x="6838466" y="1346391"/>
            <a:ext cx="3889176" cy="5150662"/>
          </a:xfrm>
          <a:prstGeom prst="rect">
            <a:avLst/>
          </a:prstGeom>
        </p:spPr>
      </p:pic>
    </p:spTree>
    <p:extLst>
      <p:ext uri="{BB962C8B-B14F-4D97-AF65-F5344CB8AC3E}">
        <p14:creationId xmlns:p14="http://schemas.microsoft.com/office/powerpoint/2010/main" val="891635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96836-F19A-B09F-F5B3-63C0E5994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BA8A2-0701-8E4E-E77A-7377CB62A6C9}"/>
              </a:ext>
            </a:extLst>
          </p:cNvPr>
          <p:cNvSpPr>
            <a:spLocks noGrp="1"/>
          </p:cNvSpPr>
          <p:nvPr>
            <p:ph type="title"/>
          </p:nvPr>
        </p:nvSpPr>
        <p:spPr>
          <a:xfrm>
            <a:off x="400496" y="315953"/>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EC42874F-575A-795C-8D16-90CBD6979556}"/>
              </a:ext>
            </a:extLst>
          </p:cNvPr>
          <p:cNvSpPr>
            <a:spLocks noGrp="1"/>
          </p:cNvSpPr>
          <p:nvPr>
            <p:ph type="sldNum" sz="quarter" idx="13"/>
          </p:nvPr>
        </p:nvSpPr>
        <p:spPr/>
        <p:txBody>
          <a:bodyPr/>
          <a:lstStyle/>
          <a:p>
            <a:fld id="{A49DFD55-3C28-40EF-9E31-A92D2E4017FF}" type="slidenum">
              <a:rPr lang="en-US" smtClean="0"/>
              <a:pPr/>
              <a:t>8</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56231221-318E-9165-F1BB-998BA002AFA4}"/>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A5FC3673-D993-81F2-CECE-356AFF7ECD8C}"/>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3" name="Picture 2" descr="A screenshot of a computer code&#10;&#10;AI-generated content may be incorrect.">
            <a:extLst>
              <a:ext uri="{FF2B5EF4-FFF2-40B4-BE49-F238E27FC236}">
                <a16:creationId xmlns:a16="http://schemas.microsoft.com/office/drawing/2014/main" id="{3C263E99-E794-6FF8-5A24-2D7D372E44A1}"/>
              </a:ext>
            </a:extLst>
          </p:cNvPr>
          <p:cNvPicPr>
            <a:picLocks noChangeAspect="1"/>
          </p:cNvPicPr>
          <p:nvPr/>
        </p:nvPicPr>
        <p:blipFill>
          <a:blip r:embed="rId3"/>
          <a:stretch>
            <a:fillRect/>
          </a:stretch>
        </p:blipFill>
        <p:spPr>
          <a:xfrm>
            <a:off x="399788" y="1348154"/>
            <a:ext cx="7465193" cy="5029200"/>
          </a:xfrm>
          <a:prstGeom prst="rect">
            <a:avLst/>
          </a:prstGeom>
        </p:spPr>
      </p:pic>
    </p:spTree>
    <p:extLst>
      <p:ext uri="{BB962C8B-B14F-4D97-AF65-F5344CB8AC3E}">
        <p14:creationId xmlns:p14="http://schemas.microsoft.com/office/powerpoint/2010/main" val="201065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FEF69-3BB4-9ECC-4211-67CBB8061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71641-9291-C33E-3B7A-A7DB4D75D02F}"/>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B635E5DB-46A2-0323-8373-21F1FD42B6B2}"/>
              </a:ext>
            </a:extLst>
          </p:cNvPr>
          <p:cNvSpPr>
            <a:spLocks noGrp="1"/>
          </p:cNvSpPr>
          <p:nvPr>
            <p:ph type="sldNum" sz="quarter" idx="13"/>
          </p:nvPr>
        </p:nvSpPr>
        <p:spPr/>
        <p:txBody>
          <a:bodyPr/>
          <a:lstStyle/>
          <a:p>
            <a:fld id="{A49DFD55-3C28-40EF-9E31-A92D2E4017FF}" type="slidenum">
              <a:rPr lang="en-US" smtClean="0"/>
              <a:pPr/>
              <a:t>9</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59959592-936D-277F-F3E5-84762590F31A}"/>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5D01CC55-B865-6976-3CEE-70AF938C357C}"/>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6" name="Picture 5" descr="A screenshot of a computer program&#10;&#10;AI-generated content may be incorrect.">
            <a:extLst>
              <a:ext uri="{FF2B5EF4-FFF2-40B4-BE49-F238E27FC236}">
                <a16:creationId xmlns:a16="http://schemas.microsoft.com/office/drawing/2014/main" id="{0EBEB530-7246-E7B2-E821-7618F68195A6}"/>
              </a:ext>
            </a:extLst>
          </p:cNvPr>
          <p:cNvPicPr>
            <a:picLocks noChangeAspect="1"/>
          </p:cNvPicPr>
          <p:nvPr/>
        </p:nvPicPr>
        <p:blipFill>
          <a:blip r:embed="rId3"/>
          <a:stretch>
            <a:fillRect/>
          </a:stretch>
        </p:blipFill>
        <p:spPr>
          <a:xfrm>
            <a:off x="517601" y="1727200"/>
            <a:ext cx="7011517" cy="5151120"/>
          </a:xfrm>
          <a:prstGeom prst="rect">
            <a:avLst/>
          </a:prstGeom>
        </p:spPr>
      </p:pic>
    </p:spTree>
    <p:extLst>
      <p:ext uri="{BB962C8B-B14F-4D97-AF65-F5344CB8AC3E}">
        <p14:creationId xmlns:p14="http://schemas.microsoft.com/office/powerpoint/2010/main" val="21188125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d4bd8a5-b694-41f0-a6a3-40d89f7450f6" xsi:nil="true"/>
    <_activity xmlns="cd4bd8a5-b694-41f0-a6a3-40d89f7450f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89CA3A1D94514B82EF8E15F740DBD3" ma:contentTypeVersion="10" ma:contentTypeDescription="Create a new document." ma:contentTypeScope="" ma:versionID="d95ad12d4e9fb9d76665f2b934cd0cce">
  <xsd:schema xmlns:xsd="http://www.w3.org/2001/XMLSchema" xmlns:xs="http://www.w3.org/2001/XMLSchema" xmlns:p="http://schemas.microsoft.com/office/2006/metadata/properties" xmlns:ns3="cd4bd8a5-b694-41f0-a6a3-40d89f7450f6" targetNamespace="http://schemas.microsoft.com/office/2006/metadata/properties" ma:root="true" ma:fieldsID="92ca399e4a414b1325314428d5d9ba41" ns3:_="">
    <xsd:import namespace="cd4bd8a5-b694-41f0-a6a3-40d89f7450f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MediaServiceDateTaken" minOccurs="0"/>
                <xsd:element ref="ns3:_activity"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4bd8a5-b694-41f0-a6a3-40d89f745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cd4bd8a5-b694-41f0-a6a3-40d89f7450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C78EDDA-CF45-4AEE-AD6B-09A17018063B}">
  <ds:schemaRefs>
    <ds:schemaRef ds:uri="cd4bd8a5-b694-41f0-a6a3-40d89f7450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CECS 490A Progress Presentation 3</Template>
  <Application>Microsoft Office PowerPoint</Application>
  <PresentationFormat>Widescreen</PresentationFormat>
  <Slides>16</Slides>
  <Notes>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Custom</vt:lpstr>
      <vt:lpstr>PowerPoint Presentation</vt:lpstr>
      <vt:lpstr>PowerPoint Presentation</vt:lpstr>
      <vt:lpstr>PowerPoint Presentation</vt:lpstr>
      <vt:lpstr>PowerPoint Presentation</vt:lpstr>
      <vt:lpstr>Final demonstration </vt:lpstr>
      <vt:lpstr>PowerPoint Presentation</vt:lpstr>
      <vt:lpstr>Technical details</vt:lpstr>
      <vt:lpstr>Technical details</vt:lpstr>
      <vt:lpstr>Technical details</vt:lpstr>
      <vt:lpstr>Technical details</vt:lpstr>
      <vt:lpstr>Technical details</vt:lpstr>
      <vt:lpstr>Technical details</vt:lpstr>
      <vt:lpstr>Technical details</vt:lpstr>
      <vt:lpstr>Challenges and how we solved it</vt:lpstr>
      <vt:lpstr>Reflection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Cerniaz</dc:creator>
  <cp:revision>2</cp:revision>
  <dcterms:created xsi:type="dcterms:W3CDTF">2025-02-09T02:41:40Z</dcterms:created>
  <dcterms:modified xsi:type="dcterms:W3CDTF">2025-05-09T03:04:21Z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0x0101004D89CA3A1D94514B82EF8E15F740DBD3</vt:lpwstr>
  </property>
  <property fmtid="{D5CDD505-2E9C-101B-9397-08002B2CF9AE}" pid="3" name="MediaServiceImageTags">
    <vt:lpwstr/>
  </property>
</Properties>
</file>